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14722983aa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14722983aa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14722983a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14722983a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14722983aa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14722983aa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14722983aa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14722983aa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14722983aa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14722983aa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14722983aa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14722983aa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14722983aa_1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14722983aa_1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14722983aa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14722983aa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14722983aa_1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14722983aa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14722983aa_1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14722983aa_1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14722983aa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14722983aa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14722983aa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14722983aa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14722983aa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14722983aa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14722983aa_1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14722983aa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14722983aa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14722983aa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14722983aa_1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14722983aa_1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5" Type="http://schemas.openxmlformats.org/officeDocument/2006/relationships/image" Target="../media/image13.png"/><Relationship Id="rId6" Type="http://schemas.openxmlformats.org/officeDocument/2006/relationships/image" Target="../media/image4.png"/><Relationship Id="rId7" Type="http://schemas.openxmlformats.org/officeDocument/2006/relationships/image" Target="../media/image18.png"/><Relationship Id="rId8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Relationship Id="rId4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33.png"/><Relationship Id="rId6" Type="http://schemas.openxmlformats.org/officeDocument/2006/relationships/image" Target="../media/image27.png"/><Relationship Id="rId7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Relationship Id="rId4" Type="http://schemas.openxmlformats.org/officeDocument/2006/relationships/image" Target="../media/image34.png"/><Relationship Id="rId5" Type="http://schemas.openxmlformats.org/officeDocument/2006/relationships/image" Target="../media/image31.png"/><Relationship Id="rId6" Type="http://schemas.openxmlformats.org/officeDocument/2006/relationships/image" Target="../media/image3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mailto:info@protoninternational.nl" TargetMode="External"/><Relationship Id="rId4" Type="http://schemas.openxmlformats.org/officeDocument/2006/relationships/hyperlink" Target="http://www.protoninternational.nl/" TargetMode="External"/><Relationship Id="rId5" Type="http://schemas.openxmlformats.org/officeDocument/2006/relationships/image" Target="../media/image24.png"/><Relationship Id="rId6" Type="http://schemas.openxmlformats.org/officeDocument/2006/relationships/image" Target="../media/image36.jpg"/><Relationship Id="rId7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5425" y="0"/>
            <a:ext cx="683976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547" y="502950"/>
            <a:ext cx="747290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427805">
            <a:off x="3526389" y="2792361"/>
            <a:ext cx="1334193" cy="918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4275" y="-857225"/>
            <a:ext cx="9188275" cy="59293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7825" y="1729175"/>
            <a:ext cx="2448326" cy="168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514315">
            <a:off x="4664663" y="537"/>
            <a:ext cx="935848" cy="644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6450" y="1331200"/>
            <a:ext cx="832058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49100" y="0"/>
            <a:ext cx="9704725" cy="570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6925" y="3114425"/>
            <a:ext cx="1151250" cy="792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88044">
            <a:off x="-9000" y="67676"/>
            <a:ext cx="3360861" cy="188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40454">
            <a:off x="5558150" y="2866472"/>
            <a:ext cx="3627249" cy="203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08513">
            <a:off x="736049" y="2943450"/>
            <a:ext cx="3630741" cy="20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177525"/>
            <a:ext cx="9144001" cy="87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>
            <p:ph type="title"/>
          </p:nvPr>
        </p:nvSpPr>
        <p:spPr>
          <a:xfrm>
            <a:off x="320675" y="1954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6519">
                <a:latin typeface="Cambria"/>
                <a:ea typeface="Cambria"/>
                <a:cs typeface="Cambria"/>
                <a:sym typeface="Cambria"/>
              </a:rPr>
              <a:t>Welke is de juiste foto?</a:t>
            </a:r>
            <a:endParaRPr sz="6519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 rotWithShape="1">
          <a:blip r:embed="rId6">
            <a:alphaModFix/>
          </a:blip>
          <a:srcRect b="125309" l="0" r="0" t="-125310"/>
          <a:stretch/>
        </p:blipFill>
        <p:spPr>
          <a:xfrm>
            <a:off x="-9000" y="2177525"/>
            <a:ext cx="9144001" cy="87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/>
          <p:nvPr>
            <p:ph idx="1" type="body"/>
          </p:nvPr>
        </p:nvSpPr>
        <p:spPr>
          <a:xfrm>
            <a:off x="284725" y="8829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06850" y="-4"/>
            <a:ext cx="2828150" cy="1560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252344">
            <a:off x="3857788" y="461484"/>
            <a:ext cx="1955206" cy="1099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547" y="0"/>
            <a:ext cx="747290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55950" y="98375"/>
            <a:ext cx="1282400" cy="192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241692">
            <a:off x="-712905" y="259815"/>
            <a:ext cx="2760862" cy="4141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27050" y="3425650"/>
            <a:ext cx="1514225" cy="2271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Uitleg Hints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2" name="Google Shape;132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Prada stelen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33" name="Google Shape;13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375" y="2063700"/>
            <a:ext cx="2784226" cy="2784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59531" y="2734100"/>
            <a:ext cx="2099250" cy="205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2"/>
          <p:cNvSpPr/>
          <p:nvPr/>
        </p:nvSpPr>
        <p:spPr>
          <a:xfrm rot="1088645">
            <a:off x="1036761" y="1838742"/>
            <a:ext cx="2765827" cy="39835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03225" y="2831488"/>
            <a:ext cx="2133600" cy="98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1050" y="2478913"/>
            <a:ext cx="1981200" cy="231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3"/>
          <p:cNvSpPr txBox="1"/>
          <p:nvPr>
            <p:ph type="title"/>
          </p:nvPr>
        </p:nvSpPr>
        <p:spPr>
          <a:xfrm>
            <a:off x="311700" y="427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Uitleg hints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4" name="Google Shape;144;p23"/>
          <p:cNvSpPr txBox="1"/>
          <p:nvPr>
            <p:ph idx="1" type="body"/>
          </p:nvPr>
        </p:nvSpPr>
        <p:spPr>
          <a:xfrm>
            <a:off x="383600" y="1377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100"/>
          </a:p>
        </p:txBody>
      </p:sp>
      <p:pic>
        <p:nvPicPr>
          <p:cNvPr id="145" name="Google Shape;14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3600" y="2037100"/>
            <a:ext cx="1846225" cy="1844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35638" y="2571738"/>
            <a:ext cx="1762125" cy="260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3"/>
          <p:cNvSpPr/>
          <p:nvPr/>
        </p:nvSpPr>
        <p:spPr>
          <a:xfrm rot="-10177548">
            <a:off x="3480226" y="3980825"/>
            <a:ext cx="2327346" cy="35929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3"/>
          <p:cNvSpPr/>
          <p:nvPr/>
        </p:nvSpPr>
        <p:spPr>
          <a:xfrm rot="-3074842">
            <a:off x="6335044" y="2138594"/>
            <a:ext cx="1590679" cy="35040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Uitleg hints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200" y="1265119"/>
            <a:ext cx="4217774" cy="2183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05650" y="3058450"/>
            <a:ext cx="1446699" cy="144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0944" y="3226781"/>
            <a:ext cx="1110000" cy="111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5929574" y="2129650"/>
            <a:ext cx="2617626" cy="196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4"/>
          <p:cNvSpPr/>
          <p:nvPr/>
        </p:nvSpPr>
        <p:spPr>
          <a:xfrm rot="10006220">
            <a:off x="4906141" y="3217030"/>
            <a:ext cx="997575" cy="27862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Uitleg Hints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7" name="Google Shape;16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6700" y="2659794"/>
            <a:ext cx="4150151" cy="23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30385" y="1482300"/>
            <a:ext cx="1387191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39400" y="2371550"/>
            <a:ext cx="1974000" cy="246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920">
                <a:latin typeface="Cambria"/>
                <a:ea typeface="Cambria"/>
                <a:cs typeface="Cambria"/>
                <a:sym typeface="Cambria"/>
              </a:rPr>
              <a:t>Details</a:t>
            </a:r>
            <a:endParaRPr b="1" sz="392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8" name="Google Shape;178;p26"/>
          <p:cNvSpPr txBox="1"/>
          <p:nvPr>
            <p:ph idx="1" type="body"/>
          </p:nvPr>
        </p:nvSpPr>
        <p:spPr>
          <a:xfrm>
            <a:off x="311700" y="1287300"/>
            <a:ext cx="7380300" cy="35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When? Saturday </a:t>
            </a:r>
            <a:r>
              <a:rPr b="1"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April 12</a:t>
            </a:r>
            <a:r>
              <a:rPr b="1" baseline="30000"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th</a:t>
            </a:r>
            <a:r>
              <a:rPr b="1"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(morning) until Sunday </a:t>
            </a:r>
            <a:r>
              <a:rPr b="1"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April 20</a:t>
            </a:r>
            <a:r>
              <a:rPr b="1" baseline="30000"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th</a:t>
            </a:r>
            <a:r>
              <a:rPr b="1"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2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Beware: when you participate you miss the retake week of the 2</a:t>
            </a:r>
            <a:r>
              <a:rPr baseline="30000"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nd</a:t>
            </a: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period.</a:t>
            </a:r>
            <a:endParaRPr sz="2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Price: </a:t>
            </a:r>
            <a:r>
              <a:rPr b="1"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700 euros </a:t>
            </a: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max. </a:t>
            </a:r>
            <a:endParaRPr sz="2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•"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Included is transportation, 3 meals a day, accomodation, visits to chemical companies and universities and a cultural activity!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Federo"/>
              <a:buNone/>
            </a:pPr>
            <a:r>
              <a:rPr b="1" lang="en" sz="4400">
                <a:latin typeface="Cambria"/>
                <a:ea typeface="Cambria"/>
                <a:cs typeface="Cambria"/>
                <a:sym typeface="Cambria"/>
              </a:rPr>
              <a:t>What do we expect?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4" name="Google Shape;184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24 </a:t>
            </a: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enthusiastic</a:t>
            </a: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participants</a:t>
            </a:r>
            <a:endParaRPr sz="2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Interest in chemistry and culture of the Czech Republic</a:t>
            </a:r>
            <a:endParaRPr sz="2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Active participation before, during and after the trip, including an assignment before and after the trip</a:t>
            </a:r>
            <a:endParaRPr sz="2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Neat clothes during visits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85" name="Google Shape;18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 txBox="1"/>
          <p:nvPr>
            <p:ph type="title"/>
          </p:nvPr>
        </p:nvSpPr>
        <p:spPr>
          <a:xfrm>
            <a:off x="311700" y="436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Federo"/>
              <a:buNone/>
            </a:pPr>
            <a:r>
              <a:rPr b="1" lang="en" sz="4400">
                <a:latin typeface="Cambria"/>
                <a:ea typeface="Cambria"/>
                <a:cs typeface="Cambria"/>
                <a:sym typeface="Cambria"/>
              </a:rPr>
              <a:t>Sign up now!</a:t>
            </a:r>
            <a:endParaRPr sz="4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8"/>
          <p:cNvSpPr txBox="1"/>
          <p:nvPr>
            <p:ph idx="1" type="body"/>
          </p:nvPr>
        </p:nvSpPr>
        <p:spPr>
          <a:xfrm>
            <a:off x="311700" y="1377100"/>
            <a:ext cx="8832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Deadline is December 10</a:t>
            </a:r>
            <a:r>
              <a:rPr baseline="30000"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th</a:t>
            </a:r>
            <a:r>
              <a:rPr lang="en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17:00</a:t>
            </a:r>
            <a:endParaRPr baseline="30000" sz="2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Poster to sign up will be in the Protonkamer after today</a:t>
            </a:r>
            <a:endParaRPr sz="2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Selection procedure: drawing of lots</a:t>
            </a:r>
            <a:endParaRPr sz="2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•"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If it is your first time, you get 2 lots. Second time or more, you get 1 lot.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2" name="Google Shape;19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 txBox="1"/>
          <p:nvPr>
            <p:ph type="title"/>
          </p:nvPr>
        </p:nvSpPr>
        <p:spPr>
          <a:xfrm>
            <a:off x="311700" y="436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Federo"/>
              <a:buNone/>
            </a:pPr>
            <a:r>
              <a:rPr b="1" lang="en" sz="4400">
                <a:latin typeface="Cambria"/>
                <a:ea typeface="Cambria"/>
                <a:cs typeface="Cambria"/>
                <a:sym typeface="Cambria"/>
              </a:rPr>
              <a:t>Questions?</a:t>
            </a:r>
            <a:endParaRPr sz="4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Ask them now (or later personal/email)</a:t>
            </a:r>
            <a:endParaRPr sz="2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E-mail: </a:t>
            </a:r>
            <a:r>
              <a:rPr lang="en" sz="2800" u="sng">
                <a:solidFill>
                  <a:srgbClr val="0563C1"/>
                </a:solid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info@protoninternational.nl</a:t>
            </a:r>
            <a:endParaRPr sz="2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Website: </a:t>
            </a:r>
            <a:r>
              <a:rPr lang="en" sz="2800" u="sng">
                <a:solidFill>
                  <a:srgbClr val="0563C1"/>
                </a:solidFill>
                <a:latin typeface="Cambria"/>
                <a:ea typeface="Cambria"/>
                <a:cs typeface="Cambria"/>
                <a:sym typeface="Cambri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www.protoninternational.nl</a:t>
            </a:r>
            <a:endParaRPr sz="2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Char char="•"/>
            </a:pPr>
            <a:r>
              <a:rPr lang="en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Instagram: @protonstagram_international</a:t>
            </a:r>
            <a:endParaRPr sz="2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9" name="Google Shape;19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76900" y="3409956"/>
            <a:ext cx="3467100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81500" y="4105275"/>
            <a:ext cx="4762500" cy="103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