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lay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-bold.fntdata"/><Relationship Id="rId16" Type="http://schemas.openxmlformats.org/officeDocument/2006/relationships/font" Target="fonts/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9c898b703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9c898b703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9c898b703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9c898b703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39c898b70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39c898b70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39c898b70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39c898b70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39c898b70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39c898b70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9c898b703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39c898b703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39c898b703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39c898b703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9c898b703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9c898b703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39c898b70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39c898b70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15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hyperlink" Target="mailto:info@protoninternational.nl" TargetMode="External"/><Relationship Id="rId5" Type="http://schemas.openxmlformats.org/officeDocument/2006/relationships/image" Target="../media/image18.png"/><Relationship Id="rId6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43999" cy="371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036400"/>
            <a:ext cx="3261491" cy="214042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type="ctrTitle"/>
          </p:nvPr>
        </p:nvSpPr>
        <p:spPr>
          <a:xfrm>
            <a:off x="1000901" y="1329900"/>
            <a:ext cx="7569000" cy="1816500"/>
          </a:xfrm>
          <a:prstGeom prst="rect">
            <a:avLst/>
          </a:prstGeom>
          <a:effectLst>
            <a:outerShdw blurRad="100013" rotWithShape="0" algn="bl" dist="19050">
              <a:srgbClr val="000000"/>
            </a:outerShdw>
          </a:effectLst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Informatie Bijeenkomst 3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4475" y="3036400"/>
            <a:ext cx="2738852" cy="2140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33325" y="3036400"/>
            <a:ext cx="3210675" cy="214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>
            <p:ph type="ctrTitle"/>
          </p:nvPr>
        </p:nvSpPr>
        <p:spPr>
          <a:xfrm>
            <a:off x="311700" y="612500"/>
            <a:ext cx="8520600" cy="72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Play"/>
              <a:buNone/>
            </a:pPr>
            <a:r>
              <a:rPr lang="en" sz="2500"/>
              <a:t>Thema Verslagen - Presentaties</a:t>
            </a:r>
            <a:endParaRPr sz="2500"/>
          </a:p>
        </p:txBody>
      </p:sp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267425" y="1335500"/>
            <a:ext cx="85206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2040">
                <a:solidFill>
                  <a:schemeClr val="dk1"/>
                </a:solidFill>
              </a:rPr>
              <a:t>Volgorde:</a:t>
            </a:r>
            <a:endParaRPr sz="2040"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040">
              <a:solidFill>
                <a:schemeClr val="dk1"/>
              </a:solidFill>
            </a:endParaRPr>
          </a:p>
          <a:p>
            <a:pPr indent="-229869" lvl="1" marL="6858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20"/>
              <a:buChar char="•"/>
            </a:pPr>
            <a:r>
              <a:rPr lang="en" sz="1820">
                <a:solidFill>
                  <a:schemeClr val="dk1"/>
                </a:solidFill>
              </a:rPr>
              <a:t>Student Life and Sports</a:t>
            </a:r>
            <a:endParaRPr sz="2040">
              <a:solidFill>
                <a:schemeClr val="dk1"/>
              </a:solidFill>
            </a:endParaRPr>
          </a:p>
          <a:p>
            <a:pPr indent="-229869" lvl="1" marL="685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20"/>
              <a:buChar char="•"/>
            </a:pPr>
            <a:r>
              <a:rPr lang="en" sz="1820">
                <a:solidFill>
                  <a:schemeClr val="dk1"/>
                </a:solidFill>
              </a:rPr>
              <a:t>Culture: History, Politics and Religion</a:t>
            </a:r>
            <a:endParaRPr sz="1820">
              <a:solidFill>
                <a:schemeClr val="dk1"/>
              </a:solidFill>
            </a:endParaRPr>
          </a:p>
          <a:p>
            <a:pPr indent="-229869" lvl="1" marL="6858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20"/>
              <a:buChar char="•"/>
            </a:pPr>
            <a:r>
              <a:rPr lang="en" sz="1820">
                <a:solidFill>
                  <a:schemeClr val="dk1"/>
                </a:solidFill>
              </a:rPr>
              <a:t>Culture: Language, Living and Working</a:t>
            </a:r>
            <a:endParaRPr sz="1820">
              <a:solidFill>
                <a:schemeClr val="dk1"/>
              </a:solidFill>
            </a:endParaRPr>
          </a:p>
          <a:p>
            <a:pPr indent="-229869" lvl="1" marL="6858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20"/>
              <a:buChar char="•"/>
            </a:pPr>
            <a:r>
              <a:rPr lang="en" sz="1820">
                <a:solidFill>
                  <a:schemeClr val="dk1"/>
                </a:solidFill>
              </a:rPr>
              <a:t>Chemistry</a:t>
            </a:r>
            <a:endParaRPr sz="182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54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Vraag:</a:t>
            </a:r>
            <a:endParaRPr/>
          </a:p>
        </p:txBody>
      </p:sp>
      <p:sp>
        <p:nvSpPr>
          <p:cNvPr id="71" name="Google Shape;71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mijn outfit conform de kledingvoorschriften?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824590">
            <a:off x="6011447" y="1639971"/>
            <a:ext cx="2645059" cy="264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De Reis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6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95000"/>
              </a:lnSpc>
              <a:spcBef>
                <a:spcPts val="1100"/>
              </a:spcBef>
              <a:spcAft>
                <a:spcPts val="0"/>
              </a:spcAft>
              <a:buSzPts val="935"/>
              <a:buNone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12 April heenreis: 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110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Verzamelen 08:30 op Utrecht centraal 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Aankomst op schiphol om 09:27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Vliegen: AMS -KEF / 2025-04-12 / 12:30-13:50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Lopen naar car rental + auto’s huren 14:20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Aankomst hostel om 15:10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1100"/>
              </a:spcBef>
              <a:spcAft>
                <a:spcPts val="0"/>
              </a:spcAft>
              <a:buSzPts val="935"/>
              <a:buNone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20 April terugreis: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110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Wakker worden / jezelf bijeen rapen 00:00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Rijden naar vliegveld en auto inleveren 00:30- 01:30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Viben, slapen, inchecken en naar de gate 01:30- 06:10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Vliegen: KEF -AMS / 2025-04-20 / 06:10-11:30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-33210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30"/>
              <a:buChar char="●"/>
            </a:pPr>
            <a:r>
              <a:rPr lang="en" sz="1629">
                <a:solidFill>
                  <a:srgbClr val="333333"/>
                </a:solidFill>
                <a:highlight>
                  <a:schemeClr val="lt1"/>
                </a:highlight>
              </a:rPr>
              <a:t>Trein → aankomst op Utrecht centraal om 13:30</a:t>
            </a:r>
            <a:endParaRPr sz="1629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1100"/>
              </a:spcBef>
              <a:spcAft>
                <a:spcPts val="1200"/>
              </a:spcAft>
              <a:buSzPts val="935"/>
              <a:buNone/>
            </a:pPr>
            <a:r>
              <a:t/>
            </a:r>
            <a:endParaRPr sz="143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Voorlopige planning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152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6400">
                <a:solidFill>
                  <a:schemeClr val="dk1"/>
                </a:solidFill>
              </a:rPr>
              <a:t>Zaterdag: Avondeten (gezamenlijk) + stad verkennen (vrije tijd)</a:t>
            </a:r>
            <a:endParaRPr sz="64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6400">
                <a:solidFill>
                  <a:schemeClr val="dk1"/>
                </a:solidFill>
              </a:rPr>
              <a:t>Zondag: Hele dag vrij </a:t>
            </a:r>
            <a:endParaRPr sz="64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6400">
                <a:solidFill>
                  <a:schemeClr val="dk1"/>
                </a:solidFill>
              </a:rPr>
              <a:t>Maandag: Bezoek Algalif en GEFN </a:t>
            </a:r>
            <a:endParaRPr sz="64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6400">
                <a:solidFill>
                  <a:schemeClr val="dk1"/>
                </a:solidFill>
              </a:rPr>
              <a:t>Dinsdag: Bezoek Universiteit van IJsland</a:t>
            </a:r>
            <a:endParaRPr sz="64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6400">
                <a:solidFill>
                  <a:schemeClr val="dk1"/>
                </a:solidFill>
              </a:rPr>
              <a:t>Woensdag: Bezoek                             (Orca!) en </a:t>
            </a:r>
            <a:endParaRPr sz="64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6400">
                <a:solidFill>
                  <a:schemeClr val="dk1"/>
                </a:solidFill>
              </a:rPr>
              <a:t>Donderdag: Hele dag vrij</a:t>
            </a:r>
            <a:endParaRPr sz="64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6400">
                <a:solidFill>
                  <a:schemeClr val="dk1"/>
                </a:solidFill>
              </a:rPr>
              <a:t>Vrijdag: </a:t>
            </a:r>
            <a:r>
              <a:rPr lang="en" sz="6400">
                <a:solidFill>
                  <a:schemeClr val="dk1"/>
                </a:solidFill>
              </a:rPr>
              <a:t>Bezoek nationaal museum IJsland, voor de rest vrij</a:t>
            </a:r>
            <a:endParaRPr sz="64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6400">
                <a:solidFill>
                  <a:schemeClr val="dk1"/>
                </a:solidFill>
              </a:rPr>
              <a:t>Zaterdag: Hele dag vrij</a:t>
            </a:r>
            <a:endParaRPr sz="6400">
              <a:solidFill>
                <a:schemeClr val="dk1"/>
              </a:solidFill>
            </a:endParaRPr>
          </a:p>
          <a:p>
            <a:pPr indent="-508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0449" y="1973100"/>
            <a:ext cx="606525" cy="421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5425" y="2010001"/>
            <a:ext cx="606529" cy="49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86000" y="2825974"/>
            <a:ext cx="1432701" cy="63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15700" y="2968050"/>
            <a:ext cx="1566227" cy="24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0000"/>
              <a:buFont typeface="Play"/>
              <a:buNone/>
            </a:pPr>
            <a:r>
              <a:rPr lang="en" sz="2750"/>
              <a:t>Gedragsnormen</a:t>
            </a:r>
            <a:endParaRPr sz="2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77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" sz="2000">
                <a:solidFill>
                  <a:srgbClr val="000000"/>
                </a:solidFill>
              </a:rPr>
              <a:t>Do’s</a:t>
            </a:r>
            <a:endParaRPr sz="2000">
              <a:solidFill>
                <a:srgbClr val="000000"/>
              </a:solidFill>
            </a:endParaRPr>
          </a:p>
          <a:p>
            <a:pPr indent="-1778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" sz="1600">
                <a:solidFill>
                  <a:srgbClr val="000000"/>
                </a:solidFill>
              </a:rPr>
              <a:t>Kom op tijd</a:t>
            </a:r>
            <a:endParaRPr sz="1600">
              <a:solidFill>
                <a:srgbClr val="000000"/>
              </a:solidFill>
            </a:endParaRPr>
          </a:p>
          <a:p>
            <a:pPr indent="-1778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" sz="1600">
                <a:solidFill>
                  <a:srgbClr val="000000"/>
                </a:solidFill>
              </a:rPr>
              <a:t>Wees positief, vriendelijk en geduldig</a:t>
            </a:r>
            <a:endParaRPr sz="1600">
              <a:solidFill>
                <a:srgbClr val="000000"/>
              </a:solidFill>
            </a:endParaRPr>
          </a:p>
          <a:p>
            <a:pPr indent="-1778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" sz="1600">
                <a:solidFill>
                  <a:srgbClr val="000000"/>
                </a:solidFill>
              </a:rPr>
              <a:t>Nette kleding</a:t>
            </a:r>
            <a:endParaRPr sz="1600">
              <a:solidFill>
                <a:srgbClr val="000000"/>
              </a:solidFill>
            </a:endParaRPr>
          </a:p>
          <a:p>
            <a:pPr indent="-177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" sz="2000">
                <a:solidFill>
                  <a:srgbClr val="000000"/>
                </a:solidFill>
              </a:rPr>
              <a:t>Dont’s</a:t>
            </a:r>
            <a:endParaRPr sz="2000">
              <a:solidFill>
                <a:srgbClr val="000000"/>
              </a:solidFill>
            </a:endParaRPr>
          </a:p>
          <a:p>
            <a:pPr indent="-1778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" sz="1600">
                <a:solidFill>
                  <a:srgbClr val="000000"/>
                </a:solidFill>
              </a:rPr>
              <a:t>Onbeleefd gedrag</a:t>
            </a:r>
            <a:endParaRPr sz="1600">
              <a:solidFill>
                <a:srgbClr val="000000"/>
              </a:solidFill>
            </a:endParaRPr>
          </a:p>
          <a:p>
            <a:pPr indent="-1778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en" sz="1600">
                <a:solidFill>
                  <a:srgbClr val="000000"/>
                </a:solidFill>
              </a:rPr>
              <a:t>Kleding met gaten/scheuren/felle kleuren/etc.</a:t>
            </a:r>
            <a:endParaRPr sz="1600">
              <a:solidFill>
                <a:srgbClr val="000000"/>
              </a:solidFill>
            </a:endParaRPr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Herhaling - Do’s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cxnSp>
        <p:nvCxnSpPr>
          <p:cNvPr id="105" name="Google Shape;105;p19"/>
          <p:cNvCxnSpPr/>
          <p:nvPr/>
        </p:nvCxnSpPr>
        <p:spPr>
          <a:xfrm>
            <a:off x="3239600" y="3660225"/>
            <a:ext cx="2074500" cy="206700"/>
          </a:xfrm>
          <a:prstGeom prst="straightConnector1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" name="Google Shape;106;p19"/>
          <p:cNvCxnSpPr/>
          <p:nvPr/>
        </p:nvCxnSpPr>
        <p:spPr>
          <a:xfrm>
            <a:off x="4198925" y="2162200"/>
            <a:ext cx="1265100" cy="464400"/>
          </a:xfrm>
          <a:prstGeom prst="straightConnector1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" name="Google Shape;107;p19"/>
          <p:cNvCxnSpPr/>
          <p:nvPr/>
        </p:nvCxnSpPr>
        <p:spPr>
          <a:xfrm rot="10800000">
            <a:off x="6516725" y="1519800"/>
            <a:ext cx="914400" cy="251400"/>
          </a:xfrm>
          <a:prstGeom prst="straightConnector1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" name="Google Shape;108;p19"/>
          <p:cNvSpPr txBox="1"/>
          <p:nvPr/>
        </p:nvSpPr>
        <p:spPr>
          <a:xfrm>
            <a:off x="6597800" y="1807975"/>
            <a:ext cx="25461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FF00"/>
                </a:solidFill>
              </a:rPr>
              <a:t>Blijft rustig, ook als de greenwashing heftig wordt</a:t>
            </a:r>
            <a:endParaRPr sz="1800">
              <a:solidFill>
                <a:srgbClr val="00FF00"/>
              </a:solidFill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789625" y="1556700"/>
            <a:ext cx="3675000" cy="12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FF00"/>
                </a:solidFill>
              </a:rPr>
              <a:t>Oehhh, wat een goed geklede betrouwbare student. Daarmee gaan we zeker goede contacten onderhouden! </a:t>
            </a:r>
            <a:endParaRPr sz="1800">
              <a:solidFill>
                <a:srgbClr val="00FF00"/>
              </a:solidFill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804375" y="3077250"/>
            <a:ext cx="23466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FF00"/>
                </a:solidFill>
              </a:rPr>
              <a:t>Wauw, deze man gaat echt niet te laat komen!</a:t>
            </a:r>
            <a:endParaRPr sz="1800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311700" y="459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Herhaling - Don’ts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cxnSp>
        <p:nvCxnSpPr>
          <p:cNvPr id="117" name="Google Shape;117;p20"/>
          <p:cNvCxnSpPr/>
          <p:nvPr/>
        </p:nvCxnSpPr>
        <p:spPr>
          <a:xfrm flipH="1">
            <a:off x="4339150" y="1129050"/>
            <a:ext cx="2368800" cy="88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" name="Google Shape;118;p20"/>
          <p:cNvCxnSpPr>
            <a:stCxn id="119" idx="0"/>
          </p:cNvCxnSpPr>
          <p:nvPr/>
        </p:nvCxnSpPr>
        <p:spPr>
          <a:xfrm flipH="1" rot="10800000">
            <a:off x="1254525" y="1925975"/>
            <a:ext cx="701100" cy="922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" name="Google Shape;120;p20"/>
          <p:cNvCxnSpPr/>
          <p:nvPr/>
        </p:nvCxnSpPr>
        <p:spPr>
          <a:xfrm flipH="1">
            <a:off x="6385425" y="2235975"/>
            <a:ext cx="691500" cy="150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1" name="Google Shape;121;p20"/>
          <p:cNvSpPr txBox="1"/>
          <p:nvPr/>
        </p:nvSpPr>
        <p:spPr>
          <a:xfrm>
            <a:off x="6759550" y="354200"/>
            <a:ext cx="23172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Was te laat opgestaan en heeft geen tijd gehad voor ontbijt. Nu is hij boos op de wereld.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7076925" y="1962950"/>
            <a:ext cx="1999800" cy="14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Geen overdreven felle kleuren of gescheurde kleding, mister!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19" name="Google Shape;119;p20"/>
          <p:cNvSpPr txBox="1"/>
          <p:nvPr/>
        </p:nvSpPr>
        <p:spPr>
          <a:xfrm>
            <a:off x="95925" y="2848475"/>
            <a:ext cx="2317200" cy="19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De klok staat gewoon achter hem, maar die ziet hij dus niet omdat hij onbeleefd doet tegen een medestudent…SMH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Gebruik whatsappgroepen</a:t>
            </a:r>
            <a:endParaRPr/>
          </a:p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2250750" y="1152475"/>
            <a:ext cx="4501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PI2025 IJsland meldingen: 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Alleen meldingen vanuit PI 2025 commissie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PI2025 IJsland: 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Wordt nog aangemaakt. Algemene communicatie tussen medereizigers. Vraag dingen, ga op trips, Maak het leuk met elkaar!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3875" y="3070900"/>
            <a:ext cx="2485150" cy="13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125" y="3312750"/>
            <a:ext cx="1722625" cy="172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63875" y="796725"/>
            <a:ext cx="848900" cy="8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92" y="1296350"/>
            <a:ext cx="3153524" cy="177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4400"/>
              <a:t>Vragen?</a:t>
            </a:r>
            <a:endParaRPr sz="4400"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" sz="1600">
                <a:solidFill>
                  <a:schemeClr val="dk1"/>
                </a:solidFill>
              </a:rPr>
              <a:t>Vraag ze nu (of later via email/persoonlijk)</a:t>
            </a:r>
            <a:endParaRPr sz="16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" sz="1600">
                <a:solidFill>
                  <a:schemeClr val="dk1"/>
                </a:solidFill>
              </a:rPr>
              <a:t>E-mail: </a:t>
            </a:r>
            <a:r>
              <a:rPr lang="en" sz="1600" u="sng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info@protoninternational.nl</a:t>
            </a:r>
            <a:endParaRPr sz="1600">
              <a:solidFill>
                <a:schemeClr val="dk1"/>
              </a:solidFill>
            </a:endParaRPr>
          </a:p>
          <a:p>
            <a:pPr indent="-1524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" sz="1600">
                <a:solidFill>
                  <a:schemeClr val="dk1"/>
                </a:solidFill>
              </a:rPr>
              <a:t>Instagram: @protonstagram_international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855337"/>
            <a:ext cx="5117550" cy="1963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9250" y="3638550"/>
            <a:ext cx="3714750" cy="150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