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246254d06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246254d06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46254d06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246254d06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246254d061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246254d061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46254d06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46254d06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246254d061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246254d061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246254d06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246254d06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46254d061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246254d061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246254d061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246254d061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46254d061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246254d061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46254d06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246254d06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246254d061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246254d06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246254d061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246254d061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246254d06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246254d06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246254d061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246254d061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246254d061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246254d061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246254d061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246254d061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246254d061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246254d061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246254d061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246254d061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246254d061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246254d061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246254d061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246254d061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246254d061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246254d061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16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mailto:info@protoninternational.nl" TargetMode="External"/><Relationship Id="rId4" Type="http://schemas.openxmlformats.org/officeDocument/2006/relationships/hyperlink" Target="http://www.protoninternational.nl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10.png"/><Relationship Id="rId7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43999" cy="371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036400"/>
            <a:ext cx="3261491" cy="214042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>
            <p:ph type="ctrTitle"/>
          </p:nvPr>
        </p:nvSpPr>
        <p:spPr>
          <a:xfrm>
            <a:off x="1000901" y="1329900"/>
            <a:ext cx="7569000" cy="1816500"/>
          </a:xfrm>
          <a:prstGeom prst="rect">
            <a:avLst/>
          </a:prstGeom>
          <a:effectLst>
            <a:outerShdw blurRad="100013" rotWithShape="0" algn="bl" dist="19050">
              <a:srgbClr val="000000"/>
            </a:outerShdw>
          </a:effectLst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Informatie Bijeenkomst 2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4475" y="3036400"/>
            <a:ext cx="2738852" cy="2140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33325" y="3036400"/>
            <a:ext cx="3210675" cy="214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824590">
            <a:off x="6011447" y="2010946"/>
            <a:ext cx="2645059" cy="264505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 Reis </a:t>
            </a:r>
            <a:endParaRPr/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2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12 April heenreis: 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10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Verzamelen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 08:45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op Utrecht centraal 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Aankomst op schiphol om 09:30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Vliegen: AMS -KEF / 2025-04-12 / 12:30-13:50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Bus naar hostel → Aankomst 16:20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1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2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0 April terugreis: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110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1 uur lopen naar de bus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02:30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met de bus naar het vliegveld 03:30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Vliegen: KEF -AMS / 2025-04-20 / 06:10-11:30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</a:rPr>
              <a:t>Trein → aankomst op Utrecht centraal om 12:30</a:t>
            </a:r>
            <a:endParaRPr>
              <a:solidFill>
                <a:srgbClr val="333333"/>
              </a:solidFill>
              <a:highlight>
                <a:srgbClr val="FFFFFF"/>
              </a:highlight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11700" y="4486600"/>
            <a:ext cx="70161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100"/>
              </a:spcBef>
              <a:spcAft>
                <a:spcPts val="1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333333"/>
                </a:solidFill>
                <a:highlight>
                  <a:schemeClr val="lt1"/>
                </a:highlight>
              </a:rPr>
              <a:t> *Dit is de voorlopige planning, check het programmaboekje dat beschikbaar wordt op IB3 voor precieze tijden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7164324" cy="391337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Het Hostel - HI eco hostel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73100"/>
            <a:ext cx="7142175" cy="38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Het Hostel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7153249" cy="38591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Het Hostel</a:t>
            </a:r>
            <a:endParaRPr/>
          </a:p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17725"/>
            <a:ext cx="7175401" cy="389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Het Hostel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14725" l="0" r="0" t="17229"/>
          <a:stretch/>
        </p:blipFill>
        <p:spPr>
          <a:xfrm>
            <a:off x="411093" y="1572750"/>
            <a:ext cx="7531356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" name="Google Shape;11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Voorlopige bezoeken</a:t>
            </a:r>
            <a:endParaRPr/>
          </a:p>
        </p:txBody>
      </p:sp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Algalif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Voorlopige bezoeken</a:t>
            </a:r>
            <a:endParaRPr/>
          </a:p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Carbfix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 rotWithShape="1">
          <a:blip r:embed="rId4">
            <a:alphaModFix/>
          </a:blip>
          <a:srcRect b="29572" l="0" r="0" t="0"/>
          <a:stretch/>
        </p:blipFill>
        <p:spPr>
          <a:xfrm>
            <a:off x="431925" y="1561425"/>
            <a:ext cx="5778975" cy="3258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57975"/>
            <a:ext cx="6821524" cy="333592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7" name="Google Shape;12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Voorlopige bezoeken</a:t>
            </a:r>
            <a:endParaRPr/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Climeworks (Orca)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2"/>
          <p:cNvPicPr preferRelativeResize="0"/>
          <p:nvPr/>
        </p:nvPicPr>
        <p:blipFill rotWithShape="1">
          <a:blip r:embed="rId3">
            <a:alphaModFix/>
          </a:blip>
          <a:srcRect b="15804" l="0" r="0" t="22409"/>
          <a:stretch/>
        </p:blipFill>
        <p:spPr>
          <a:xfrm>
            <a:off x="233238" y="1750575"/>
            <a:ext cx="8677524" cy="3178076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Voorlopige bezoeken</a:t>
            </a:r>
            <a:endParaRPr/>
          </a:p>
        </p:txBody>
      </p:sp>
      <p:sp>
        <p:nvSpPr>
          <p:cNvPr id="137" name="Google Shape;13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University of Iceland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20"/>
              <a:t>Wat moeten jullie doen?</a:t>
            </a:r>
            <a:endParaRPr sz="2520"/>
          </a:p>
        </p:txBody>
      </p:sp>
      <p:sp>
        <p:nvSpPr>
          <p:cNvPr id="144" name="Google Shape;144;p23"/>
          <p:cNvSpPr txBox="1"/>
          <p:nvPr>
            <p:ph idx="1" type="body"/>
          </p:nvPr>
        </p:nvSpPr>
        <p:spPr>
          <a:xfrm>
            <a:off x="311700" y="13518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77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Naverslag</a:t>
            </a:r>
            <a:endParaRPr sz="2000">
              <a:solidFill>
                <a:schemeClr val="dk1"/>
              </a:solidFill>
            </a:endParaRPr>
          </a:p>
          <a:p>
            <a:pPr indent="-1905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Themaverslagen</a:t>
            </a:r>
            <a:endParaRPr sz="1800">
              <a:solidFill>
                <a:schemeClr val="dk1"/>
              </a:solidFill>
            </a:endParaRPr>
          </a:p>
          <a:p>
            <a:pPr indent="-2159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2 pagina’s</a:t>
            </a:r>
            <a:endParaRPr sz="1800">
              <a:solidFill>
                <a:schemeClr val="dk1"/>
              </a:solidFill>
            </a:endParaRPr>
          </a:p>
          <a:p>
            <a:pPr indent="-2159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Op IB3 presenteren</a:t>
            </a:r>
            <a:endParaRPr sz="1800">
              <a:solidFill>
                <a:schemeClr val="dk1"/>
              </a:solidFill>
            </a:endParaRPr>
          </a:p>
          <a:p>
            <a:pPr indent="-1905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Dagverslag (groepjes die later bekend worden gemaakt)</a:t>
            </a:r>
            <a:endParaRPr sz="1800">
              <a:solidFill>
                <a:schemeClr val="dk1"/>
              </a:solidFill>
            </a:endParaRPr>
          </a:p>
          <a:p>
            <a:pPr indent="-2159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1 pagina</a:t>
            </a:r>
            <a:endParaRPr sz="180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Themaverslagen</a:t>
            </a:r>
            <a:endParaRPr/>
          </a:p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651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In groepjes van 4-5</a:t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In het Engels</a:t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Info over IJsland/Reykjavik opzoeken en presenteren tijdens IB3 (ongeveer 5 minuten)</a:t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2 paginas schrijven voor in het naverslag</a:t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Elk groepje heeft een contactpersoon in de commissie</a:t>
            </a:r>
            <a:endParaRPr>
              <a:solidFill>
                <a:schemeClr val="dk1"/>
              </a:solidFill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">
                <a:solidFill>
                  <a:schemeClr val="dk1"/>
                </a:solidFill>
              </a:rPr>
              <a:t>Deadline</a:t>
            </a:r>
            <a:r>
              <a:rPr lang="en">
                <a:solidFill>
                  <a:schemeClr val="dk1"/>
                </a:solidFill>
              </a:rPr>
              <a:t>: voor 5 maart (IB3)</a:t>
            </a:r>
            <a:endParaRPr/>
          </a:p>
        </p:txBody>
      </p:sp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 Thema’s</a:t>
            </a:r>
            <a:endParaRPr/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651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Culture: History, politics and religion</a:t>
            </a:r>
            <a:endParaRPr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Culture: Language, living and working</a:t>
            </a:r>
            <a:endParaRPr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Chemistry</a:t>
            </a:r>
            <a:endParaRPr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Student life and sports</a:t>
            </a:r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Dresscode</a:t>
            </a:r>
            <a:endParaRPr/>
          </a:p>
        </p:txBody>
      </p:sp>
      <p:sp>
        <p:nvSpPr>
          <p:cNvPr id="165" name="Google Shape;16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651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Bedrijf:</a:t>
            </a:r>
            <a:endParaRPr>
              <a:solidFill>
                <a:schemeClr val="dk1"/>
              </a:solidFill>
            </a:endParaRPr>
          </a:p>
          <a:p>
            <a:pPr indent="-2476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Pak met overhemd</a:t>
            </a:r>
            <a:endParaRPr sz="1800">
              <a:solidFill>
                <a:schemeClr val="dk1"/>
              </a:solidFill>
            </a:endParaRPr>
          </a:p>
          <a:p>
            <a:pPr indent="-2476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Nette donkere broek met blouse + jasje </a:t>
            </a:r>
            <a:endParaRPr sz="1800"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Universiteit</a:t>
            </a:r>
            <a:endParaRPr>
              <a:solidFill>
                <a:schemeClr val="dk1"/>
              </a:solidFill>
            </a:endParaRPr>
          </a:p>
          <a:p>
            <a:pPr indent="-247650" lvl="1" marL="74295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Nette broek met jasje/blouse</a:t>
            </a:r>
            <a:endParaRPr sz="1800">
              <a:solidFill>
                <a:schemeClr val="dk1"/>
              </a:solidFill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Geen gaten/felgekleurde/afgetrapte items</a:t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Ook geen panty’s/korte broeken/open schoenen (want lab veiligheid!)</a:t>
            </a:r>
            <a:endParaRPr/>
          </a:p>
        </p:txBody>
      </p:sp>
      <p:pic>
        <p:nvPicPr>
          <p:cNvPr id="166" name="Google Shape;1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7"/>
          <p:cNvPicPr preferRelativeResize="0"/>
          <p:nvPr/>
        </p:nvPicPr>
        <p:blipFill rotWithShape="1">
          <a:blip r:embed="rId3">
            <a:alphaModFix/>
          </a:blip>
          <a:srcRect b="17527" l="5791" r="8031" t="22405"/>
          <a:stretch/>
        </p:blipFill>
        <p:spPr>
          <a:xfrm>
            <a:off x="1220550" y="1801325"/>
            <a:ext cx="6702899" cy="311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Dresscode</a:t>
            </a:r>
            <a:endParaRPr/>
          </a:p>
        </p:txBody>
      </p:sp>
      <p:sp>
        <p:nvSpPr>
          <p:cNvPr id="173" name="Google Shape;173;p27"/>
          <p:cNvSpPr txBox="1"/>
          <p:nvPr>
            <p:ph idx="1" type="body"/>
          </p:nvPr>
        </p:nvSpPr>
        <p:spPr>
          <a:xfrm>
            <a:off x="3911250" y="1170425"/>
            <a:ext cx="9090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Bedrijf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5" name="Google Shape;17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fbeelding met tekst, buiten, weg, persoon&#10;&#10;Automatisch gegenereerde beschrijving" id="180" name="Google Shape;180;p28"/>
          <p:cNvPicPr preferRelativeResize="0"/>
          <p:nvPr/>
        </p:nvPicPr>
        <p:blipFill rotWithShape="1">
          <a:blip r:embed="rId3">
            <a:alphaModFix/>
          </a:blip>
          <a:srcRect b="17300" l="0" r="0" t="26964"/>
          <a:stretch/>
        </p:blipFill>
        <p:spPr>
          <a:xfrm>
            <a:off x="311700" y="1923750"/>
            <a:ext cx="7938084" cy="2949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8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82" name="Google Shape;18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Dresscode</a:t>
            </a:r>
            <a:endParaRPr/>
          </a:p>
        </p:txBody>
      </p:sp>
      <p:sp>
        <p:nvSpPr>
          <p:cNvPr id="183" name="Google Shape;183;p28"/>
          <p:cNvSpPr txBox="1"/>
          <p:nvPr>
            <p:ph idx="1" type="body"/>
          </p:nvPr>
        </p:nvSpPr>
        <p:spPr>
          <a:xfrm>
            <a:off x="3911250" y="1170425"/>
            <a:ext cx="909000" cy="4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Bedrijf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84" name="Google Shape;18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5500" y="1652225"/>
            <a:ext cx="4912988" cy="327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Dresscode</a:t>
            </a:r>
            <a:endParaRPr/>
          </a:p>
        </p:txBody>
      </p:sp>
      <p:sp>
        <p:nvSpPr>
          <p:cNvPr id="191" name="Google Shape;191;p29"/>
          <p:cNvSpPr txBox="1"/>
          <p:nvPr>
            <p:ph idx="1" type="body"/>
          </p:nvPr>
        </p:nvSpPr>
        <p:spPr>
          <a:xfrm>
            <a:off x="3830700" y="1108175"/>
            <a:ext cx="1482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Universiteit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92" name="Google Shape;192;p29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93" name="Google Shape;19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8397" y="1652227"/>
            <a:ext cx="6067200" cy="301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Dresscode</a:t>
            </a:r>
            <a:endParaRPr/>
          </a:p>
        </p:txBody>
      </p:sp>
      <p:sp>
        <p:nvSpPr>
          <p:cNvPr id="200" name="Google Shape;200;p30"/>
          <p:cNvSpPr txBox="1"/>
          <p:nvPr>
            <p:ph idx="1" type="body"/>
          </p:nvPr>
        </p:nvSpPr>
        <p:spPr>
          <a:xfrm>
            <a:off x="3830700" y="1108175"/>
            <a:ext cx="1482600" cy="4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Universiteit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01" name="Google Shape;201;p30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02" name="Google Shape;20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Dresscode</a:t>
            </a:r>
            <a:endParaRPr/>
          </a:p>
        </p:txBody>
      </p:sp>
      <p:sp>
        <p:nvSpPr>
          <p:cNvPr id="208" name="Google Shape;208;p31"/>
          <p:cNvSpPr txBox="1"/>
          <p:nvPr>
            <p:ph idx="1" type="body"/>
          </p:nvPr>
        </p:nvSpPr>
        <p:spPr>
          <a:xfrm>
            <a:off x="3520800" y="1115550"/>
            <a:ext cx="2102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IJsland algemeen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6354588" y="-649637"/>
            <a:ext cx="3732600" cy="31455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10" name="Google Shape;21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125" y="2995250"/>
            <a:ext cx="8616174" cy="196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1"/>
          <p:cNvSpPr txBox="1"/>
          <p:nvPr/>
        </p:nvSpPr>
        <p:spPr>
          <a:xfrm>
            <a:off x="243525" y="3719250"/>
            <a:ext cx="8372700" cy="12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3" name="Google Shape;213;p31"/>
          <p:cNvSpPr txBox="1"/>
          <p:nvPr/>
        </p:nvSpPr>
        <p:spPr>
          <a:xfrm>
            <a:off x="479650" y="1688250"/>
            <a:ext cx="7099200" cy="12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Ook in mid-April is IJsland KOUD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Zwembroek is leuk voor beroemde geothermische baden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14" name="Google Shape;214;p31"/>
          <p:cNvSpPr txBox="1"/>
          <p:nvPr/>
        </p:nvSpPr>
        <p:spPr>
          <a:xfrm>
            <a:off x="833875" y="3217450"/>
            <a:ext cx="5055000" cy="3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2"/>
                </a:solidFill>
              </a:rPr>
              <a:t>Verwachte temperatuur in IJsland April 2025</a:t>
            </a:r>
            <a:endParaRPr b="1" i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Wat gaat er nog meer gebeuren?</a:t>
            </a:r>
            <a:endParaRPr/>
          </a:p>
        </p:txBody>
      </p:sp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Informatiebijeenkomst 3 op </a:t>
            </a:r>
            <a:r>
              <a:rPr b="1" lang="en">
                <a:solidFill>
                  <a:schemeClr val="dk1"/>
                </a:solidFill>
              </a:rPr>
              <a:t>5 maart</a:t>
            </a:r>
            <a:r>
              <a:rPr lang="en">
                <a:solidFill>
                  <a:schemeClr val="dk1"/>
                </a:solidFill>
              </a:rPr>
              <a:t> met jullie presentaties</a:t>
            </a:r>
            <a:endParaRPr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1651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Reünie na de reis</a:t>
            </a:r>
            <a:endParaRPr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En natuurlijk de reis zelf van 12-20 april ;)</a:t>
            </a:r>
            <a:endParaRPr/>
          </a:p>
        </p:txBody>
      </p:sp>
      <p:pic>
        <p:nvPicPr>
          <p:cNvPr id="221" name="Google Shape;2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20"/>
              <a:t>Belangrijk!</a:t>
            </a:r>
            <a:endParaRPr sz="4020"/>
          </a:p>
        </p:txBody>
      </p:sp>
      <p:sp>
        <p:nvSpPr>
          <p:cNvPr id="227" name="Google Shape;227;p33"/>
          <p:cNvSpPr txBox="1"/>
          <p:nvPr>
            <p:ph idx="1" type="body"/>
          </p:nvPr>
        </p:nvSpPr>
        <p:spPr>
          <a:xfrm>
            <a:off x="311700" y="1717350"/>
            <a:ext cx="6986100" cy="19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" sz="2800">
                <a:solidFill>
                  <a:schemeClr val="dk1"/>
                </a:solidFill>
              </a:rPr>
              <a:t>Deadline 1 februari</a:t>
            </a:r>
            <a:r>
              <a:rPr lang="en" sz="2800">
                <a:solidFill>
                  <a:schemeClr val="dk1"/>
                </a:solidFill>
              </a:rPr>
              <a:t>: Betalen, kopie paspoort, google forms ingevuld</a:t>
            </a:r>
            <a:endParaRPr sz="2800">
              <a:solidFill>
                <a:schemeClr val="dk1"/>
              </a:solidFill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" sz="2800">
                <a:solidFill>
                  <a:schemeClr val="dk1"/>
                </a:solidFill>
              </a:rPr>
              <a:t>Reisverzekering (binnen Europa)</a:t>
            </a:r>
            <a:endParaRPr/>
          </a:p>
        </p:txBody>
      </p:sp>
      <p:pic>
        <p:nvPicPr>
          <p:cNvPr id="228" name="Google Shape;22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Vragen?</a:t>
            </a:r>
            <a:endParaRPr/>
          </a:p>
        </p:txBody>
      </p:sp>
      <p:sp>
        <p:nvSpPr>
          <p:cNvPr id="234" name="Google Shape;234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1651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Vraag ze nu (of later via email/persoonlijk)</a:t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E-mail: </a:t>
            </a:r>
            <a:r>
              <a:rPr lang="en" u="sng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info@protoninternational.nl</a:t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Website: </a:t>
            </a:r>
            <a:r>
              <a:rPr lang="en" u="sng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www.protoninternational.nl</a:t>
            </a:r>
            <a:endParaRPr>
              <a:solidFill>
                <a:schemeClr val="dk1"/>
              </a:solidFill>
            </a:endParaRPr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>
                <a:solidFill>
                  <a:schemeClr val="dk1"/>
                </a:solidFill>
              </a:rPr>
              <a:t>Instagram: @protonstagram_international</a:t>
            </a:r>
            <a:endParaRPr/>
          </a:p>
        </p:txBody>
      </p:sp>
      <p:pic>
        <p:nvPicPr>
          <p:cNvPr id="235" name="Google Shape;23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7775" y="0"/>
            <a:ext cx="1846225" cy="184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9250" y="3638550"/>
            <a:ext cx="3714750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1700" y="2857525"/>
            <a:ext cx="5015649" cy="192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