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embeddedFontLst>
    <p:embeddedFont>
      <p:font typeface="Teko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3" roundtripDataSignature="AMtx7mipgj0Vl6aqnjDwy/xBEidkGPk4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font" Target="fonts/Teko-bold.fntdata"/><Relationship Id="rId10" Type="http://schemas.openxmlformats.org/officeDocument/2006/relationships/slide" Target="slides/slide6.xml"/><Relationship Id="rId21" Type="http://schemas.openxmlformats.org/officeDocument/2006/relationships/font" Target="fonts/Teko-regular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ekop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 van twee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elijking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leen titel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 met bijschrift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beelding met bijschrift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verticale teks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e titel en teks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9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1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Relationship Id="rId4" Type="http://schemas.openxmlformats.org/officeDocument/2006/relationships/image" Target="../media/image16.jp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10.png"/><Relationship Id="rId8" Type="http://schemas.openxmlformats.org/officeDocument/2006/relationships/image" Target="../media/image1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7.jpg"/><Relationship Id="rId4" Type="http://schemas.openxmlformats.org/officeDocument/2006/relationships/image" Target="../media/image18.jpg"/><Relationship Id="rId5" Type="http://schemas.openxmlformats.org/officeDocument/2006/relationships/image" Target="../media/image26.jpg"/><Relationship Id="rId6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jpg"/><Relationship Id="rId4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mailto:info@protoninternational.nl" TargetMode="External"/><Relationship Id="rId4" Type="http://schemas.openxmlformats.org/officeDocument/2006/relationships/hyperlink" Target="http://www.protoninternational.nl/" TargetMode="External"/><Relationship Id="rId5" Type="http://schemas.openxmlformats.org/officeDocument/2006/relationships/image" Target="../media/image17.jpg"/><Relationship Id="rId6" Type="http://schemas.openxmlformats.org/officeDocument/2006/relationships/image" Target="../media/image20.png"/><Relationship Id="rId7" Type="http://schemas.openxmlformats.org/officeDocument/2006/relationships/image" Target="../media/image23.png"/><Relationship Id="rId8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outen Wereldkaart Antiek Bestellen? Ontvang 100 Gratis Prikkers!"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10161"/>
            <a:ext cx="12192000" cy="80793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624581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GB" sz="3600">
                <a:latin typeface="Teko"/>
                <a:ea typeface="Teko"/>
                <a:cs typeface="Teko"/>
                <a:sym typeface="Teko"/>
              </a:rPr>
              <a:t>November 16</a:t>
            </a:r>
            <a:r>
              <a:rPr baseline="30000" lang="en-GB" sz="3600">
                <a:latin typeface="Teko"/>
                <a:ea typeface="Teko"/>
                <a:cs typeface="Teko"/>
                <a:sym typeface="Teko"/>
              </a:rPr>
              <a:t>th  </a:t>
            </a:r>
            <a:r>
              <a:rPr lang="en-GB" sz="3600">
                <a:latin typeface="Teko"/>
                <a:ea typeface="Teko"/>
                <a:cs typeface="Teko"/>
                <a:sym typeface="Teko"/>
              </a:rPr>
              <a:t>2023</a:t>
            </a:r>
            <a:endParaRPr/>
          </a:p>
        </p:txBody>
      </p:sp>
      <p:sp>
        <p:nvSpPr>
          <p:cNvPr id="86" name="Google Shape;86;p1"/>
          <p:cNvSpPr/>
          <p:nvPr/>
        </p:nvSpPr>
        <p:spPr>
          <a:xfrm>
            <a:off x="728986" y="1849820"/>
            <a:ext cx="10734028" cy="923330"/>
          </a:xfrm>
          <a:prstGeom prst="rect">
            <a:avLst/>
          </a:prstGeom>
          <a:solidFill>
            <a:srgbClr val="E7D5CD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5400" u="none" cap="none" strike="noStrike">
                <a:solidFill>
                  <a:srgbClr val="BBD6EE"/>
                </a:solidFill>
                <a:latin typeface="Teko"/>
                <a:ea typeface="Teko"/>
                <a:cs typeface="Teko"/>
                <a:sym typeface="Teko"/>
              </a:rPr>
              <a:t>Proton International: Information Gathering 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outen Wereldkaart Antiek Bestellen? Ontvang 100 Gratis Prikkers!" id="91" name="Google Shape;91;p2"/>
          <p:cNvPicPr preferRelativeResize="0"/>
          <p:nvPr/>
        </p:nvPicPr>
        <p:blipFill rotWithShape="1">
          <a:blip r:embed="rId3">
            <a:alphaModFix amt="50000"/>
          </a:blip>
          <a:srcRect b="0" l="0" r="0" t="0"/>
          <a:stretch/>
        </p:blipFill>
        <p:spPr>
          <a:xfrm>
            <a:off x="0" y="-610161"/>
            <a:ext cx="12192000" cy="807937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The committee</a:t>
            </a:r>
            <a:endParaRPr/>
          </a:p>
        </p:txBody>
      </p:sp>
      <p:sp>
        <p:nvSpPr>
          <p:cNvPr id="93" name="Google Shape;93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Minka 	Chair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Iris 		Secretary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Ruben 	Treasurer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Stefan	Accommodation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Ruerd 	Transport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Marije 	Promotion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Tessa 	Acquisition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outen Wereldkaart Antiek Bestellen? Ontvang 100 Gratis Prikkers!" id="98" name="Google Shape;98;p3"/>
          <p:cNvPicPr preferRelativeResize="0"/>
          <p:nvPr/>
        </p:nvPicPr>
        <p:blipFill rotWithShape="1">
          <a:blip r:embed="rId3">
            <a:alphaModFix amt="50000"/>
          </a:blip>
          <a:srcRect b="0" l="0" r="0" t="0"/>
          <a:stretch/>
        </p:blipFill>
        <p:spPr>
          <a:xfrm>
            <a:off x="0" y="-610687"/>
            <a:ext cx="12192000" cy="8079374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Quick poll...</a:t>
            </a:r>
            <a:endParaRPr/>
          </a:p>
        </p:txBody>
      </p:sp>
      <p:sp>
        <p:nvSpPr>
          <p:cNvPr id="100" name="Google Shape;100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Destination reveal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Houten Wereldkaart Antiek Bestellen? Ontvang 100 Gratis Prikkers!" id="107" name="Google Shape;10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10161"/>
            <a:ext cx="12192000" cy="80793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" name="Google Shape;108;p4"/>
          <p:cNvCxnSpPr/>
          <p:nvPr/>
        </p:nvCxnSpPr>
        <p:spPr>
          <a:xfrm>
            <a:off x="6096000" y="-88900"/>
            <a:ext cx="0" cy="713740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9" name="Google Shape;109;p4"/>
          <p:cNvCxnSpPr/>
          <p:nvPr/>
        </p:nvCxnSpPr>
        <p:spPr>
          <a:xfrm flipH="1">
            <a:off x="-254000" y="3367113"/>
            <a:ext cx="12700000" cy="33312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0" name="Google Shape;110;p4"/>
          <p:cNvSpPr txBox="1"/>
          <p:nvPr/>
        </p:nvSpPr>
        <p:spPr>
          <a:xfrm>
            <a:off x="2565400" y="1179294"/>
            <a:ext cx="180340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6600" u="none" cap="none" strike="noStrike">
                <a:solidFill>
                  <a:srgbClr val="FF0000"/>
                </a:solidFill>
                <a:latin typeface="Teko"/>
                <a:ea typeface="Teko"/>
                <a:cs typeface="Teko"/>
                <a:sym typeface="Teko"/>
              </a:rPr>
              <a:t>A</a:t>
            </a:r>
            <a:endParaRPr/>
          </a:p>
        </p:txBody>
      </p:sp>
      <p:sp>
        <p:nvSpPr>
          <p:cNvPr id="111" name="Google Shape;111;p4"/>
          <p:cNvSpPr txBox="1"/>
          <p:nvPr/>
        </p:nvSpPr>
        <p:spPr>
          <a:xfrm>
            <a:off x="2527300" y="4559966"/>
            <a:ext cx="180340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600">
                <a:solidFill>
                  <a:srgbClr val="FF0000"/>
                </a:solidFill>
                <a:latin typeface="Teko"/>
                <a:ea typeface="Teko"/>
                <a:cs typeface="Teko"/>
                <a:sym typeface="Teko"/>
              </a:rPr>
              <a:t>C</a:t>
            </a:r>
            <a:endParaRPr/>
          </a:p>
        </p:txBody>
      </p:sp>
      <p:sp>
        <p:nvSpPr>
          <p:cNvPr id="112" name="Google Shape;112;p4"/>
          <p:cNvSpPr txBox="1"/>
          <p:nvPr/>
        </p:nvSpPr>
        <p:spPr>
          <a:xfrm>
            <a:off x="8877300" y="4559966"/>
            <a:ext cx="180340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600">
                <a:solidFill>
                  <a:srgbClr val="FF0000"/>
                </a:solidFill>
                <a:latin typeface="Teko"/>
                <a:ea typeface="Teko"/>
                <a:cs typeface="Teko"/>
                <a:sym typeface="Teko"/>
              </a:rPr>
              <a:t>D</a:t>
            </a:r>
            <a:endParaRPr/>
          </a:p>
        </p:txBody>
      </p:sp>
      <p:sp>
        <p:nvSpPr>
          <p:cNvPr id="113" name="Google Shape;113;p4"/>
          <p:cNvSpPr txBox="1"/>
          <p:nvPr/>
        </p:nvSpPr>
        <p:spPr>
          <a:xfrm>
            <a:off x="8877300" y="1241408"/>
            <a:ext cx="180340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600">
                <a:solidFill>
                  <a:srgbClr val="FF0000"/>
                </a:solidFill>
                <a:latin typeface="Teko"/>
                <a:ea typeface="Teko"/>
                <a:cs typeface="Teko"/>
                <a:sym typeface="Teko"/>
              </a:rPr>
              <a:t>B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9" name="Google Shape;119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Houten Wereldkaart Antiek Bestellen? Ontvang 100 Gratis Prikkers!" id="120" name="Google Shape;12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10161"/>
            <a:ext cx="12192000" cy="80793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1" name="Google Shape;121;p5"/>
          <p:cNvCxnSpPr/>
          <p:nvPr/>
        </p:nvCxnSpPr>
        <p:spPr>
          <a:xfrm>
            <a:off x="6096000" y="-88900"/>
            <a:ext cx="0" cy="713740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22" name="Google Shape;122;p5"/>
          <p:cNvCxnSpPr/>
          <p:nvPr/>
        </p:nvCxnSpPr>
        <p:spPr>
          <a:xfrm flipH="1">
            <a:off x="-254000" y="3367113"/>
            <a:ext cx="12700000" cy="33312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3" name="Google Shape;123;p5"/>
          <p:cNvSpPr txBox="1"/>
          <p:nvPr/>
        </p:nvSpPr>
        <p:spPr>
          <a:xfrm>
            <a:off x="2565400" y="1179294"/>
            <a:ext cx="180340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600">
                <a:solidFill>
                  <a:srgbClr val="FF0000"/>
                </a:solidFill>
                <a:latin typeface="Teko"/>
                <a:ea typeface="Teko"/>
                <a:cs typeface="Teko"/>
                <a:sym typeface="Teko"/>
              </a:rPr>
              <a:t>A</a:t>
            </a:r>
            <a:endParaRPr/>
          </a:p>
        </p:txBody>
      </p:sp>
      <p:sp>
        <p:nvSpPr>
          <p:cNvPr id="124" name="Google Shape;124;p5"/>
          <p:cNvSpPr txBox="1"/>
          <p:nvPr/>
        </p:nvSpPr>
        <p:spPr>
          <a:xfrm>
            <a:off x="2527300" y="4559966"/>
            <a:ext cx="180340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600">
                <a:solidFill>
                  <a:srgbClr val="FF0000"/>
                </a:solidFill>
                <a:latin typeface="Teko"/>
                <a:ea typeface="Teko"/>
                <a:cs typeface="Teko"/>
                <a:sym typeface="Teko"/>
              </a:rPr>
              <a:t>C</a:t>
            </a:r>
            <a:endParaRPr/>
          </a:p>
        </p:txBody>
      </p:sp>
      <p:sp>
        <p:nvSpPr>
          <p:cNvPr id="125" name="Google Shape;125;p5"/>
          <p:cNvSpPr txBox="1"/>
          <p:nvPr/>
        </p:nvSpPr>
        <p:spPr>
          <a:xfrm>
            <a:off x="8686800" y="3960972"/>
            <a:ext cx="1127758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800">
                <a:solidFill>
                  <a:srgbClr val="00B050"/>
                </a:solidFill>
                <a:latin typeface="Teko"/>
                <a:ea typeface="Teko"/>
                <a:cs typeface="Teko"/>
                <a:sym typeface="Teko"/>
              </a:rPr>
              <a:t>D</a:t>
            </a:r>
            <a:endParaRPr/>
          </a:p>
        </p:txBody>
      </p:sp>
      <p:sp>
        <p:nvSpPr>
          <p:cNvPr id="126" name="Google Shape;126;p5"/>
          <p:cNvSpPr txBox="1"/>
          <p:nvPr/>
        </p:nvSpPr>
        <p:spPr>
          <a:xfrm>
            <a:off x="8877300" y="1241408"/>
            <a:ext cx="180340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600">
                <a:solidFill>
                  <a:srgbClr val="FF0000"/>
                </a:solidFill>
                <a:latin typeface="Teko"/>
                <a:ea typeface="Teko"/>
                <a:cs typeface="Teko"/>
                <a:sym typeface="Teko"/>
              </a:rPr>
              <a:t>B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Hints explained</a:t>
            </a:r>
            <a:endParaRPr/>
          </a:p>
        </p:txBody>
      </p:sp>
      <p:pic>
        <p:nvPicPr>
          <p:cNvPr descr="Afbeelding met persoon, buiten, menigte, mensen&#10;&#10;Automatisch gegenereerde beschrijving" id="132" name="Google Shape;132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534" y="2079408"/>
            <a:ext cx="3591561" cy="2397367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6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North Brabant - Wikipedia" id="134" name="Google Shape;13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78526" y="1792452"/>
            <a:ext cx="2634948" cy="29712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ord-Brabant - Wikipedia" id="135" name="Google Shape;13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37825" y="2197302"/>
            <a:ext cx="3237895" cy="21585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Hints explained</a:t>
            </a:r>
            <a:endParaRPr/>
          </a:p>
        </p:txBody>
      </p:sp>
      <p:pic>
        <p:nvPicPr>
          <p:cNvPr id="141" name="Google Shape;1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46060" y="2276683"/>
            <a:ext cx="3609754" cy="24065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ord-Brabant - Wikipedia" id="142" name="Google Shape;14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3890" y="5533787"/>
            <a:ext cx="1469701" cy="97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7"/>
          <p:cNvPicPr preferRelativeResize="0"/>
          <p:nvPr/>
        </p:nvPicPr>
        <p:blipFill rotWithShape="1">
          <a:blip r:embed="rId3">
            <a:alphaModFix/>
          </a:blip>
          <a:srcRect b="26524" l="48552" r="40549" t="53372"/>
          <a:stretch/>
        </p:blipFill>
        <p:spPr>
          <a:xfrm>
            <a:off x="7271962" y="2418923"/>
            <a:ext cx="2041452" cy="25104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jl: recht met effen opvulling" id="144" name="Google Shape;144;p7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4039665" y="2195403"/>
            <a:ext cx="3232297" cy="3232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Hints explained</a:t>
            </a:r>
            <a:endParaRPr/>
          </a:p>
        </p:txBody>
      </p:sp>
      <p:sp>
        <p:nvSpPr>
          <p:cNvPr id="150" name="Google Shape;150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51" name="Google Shape;15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611" y="1690688"/>
            <a:ext cx="3479095" cy="239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8"/>
          <p:cNvPicPr preferRelativeResize="0"/>
          <p:nvPr/>
        </p:nvPicPr>
        <p:blipFill rotWithShape="1">
          <a:blip r:embed="rId4">
            <a:alphaModFix/>
          </a:blip>
          <a:srcRect b="26524" l="48552" r="40549" t="53372"/>
          <a:stretch/>
        </p:blipFill>
        <p:spPr>
          <a:xfrm>
            <a:off x="3543783" y="5350358"/>
            <a:ext cx="1095084" cy="13466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ord-Brabant - Wikipedia" id="153" name="Google Shape;15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3890" y="5533787"/>
            <a:ext cx="1469701" cy="979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e meest gehoorde feiten en fabels over kauwgom" id="154" name="Google Shape;154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04167" y="1920619"/>
            <a:ext cx="3983665" cy="2074826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8"/>
          <p:cNvSpPr/>
          <p:nvPr/>
        </p:nvSpPr>
        <p:spPr>
          <a:xfrm>
            <a:off x="8512293" y="1920619"/>
            <a:ext cx="2717800" cy="2074826"/>
          </a:xfrm>
          <a:prstGeom prst="mathMultiply">
            <a:avLst>
              <a:gd fmla="val 23520" name="adj1"/>
            </a:avLst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Hints explained</a:t>
            </a:r>
            <a:endParaRPr/>
          </a:p>
        </p:txBody>
      </p:sp>
      <p:pic>
        <p:nvPicPr>
          <p:cNvPr id="161" name="Google Shape;161;p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6837" y="2118002"/>
            <a:ext cx="2367179" cy="2314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e meest gehoorde feiten en fabels over kauwgom" id="162" name="Google Shape;16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17758" y="5440619"/>
            <a:ext cx="2238980" cy="1166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9"/>
          <p:cNvPicPr preferRelativeResize="0"/>
          <p:nvPr/>
        </p:nvPicPr>
        <p:blipFill rotWithShape="1">
          <a:blip r:embed="rId5">
            <a:alphaModFix/>
          </a:blip>
          <a:srcRect b="26524" l="48552" r="40549" t="53372"/>
          <a:stretch/>
        </p:blipFill>
        <p:spPr>
          <a:xfrm>
            <a:off x="3543783" y="5350358"/>
            <a:ext cx="1095084" cy="13466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ord-Brabant - Wikipedia" id="164" name="Google Shape;164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43890" y="5533787"/>
            <a:ext cx="1469701" cy="97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9"/>
          <p:cNvSpPr/>
          <p:nvPr/>
        </p:nvSpPr>
        <p:spPr>
          <a:xfrm>
            <a:off x="6819022" y="5357454"/>
            <a:ext cx="1636451" cy="1249301"/>
          </a:xfrm>
          <a:prstGeom prst="mathMultiply">
            <a:avLst>
              <a:gd fmla="val 23520" name="adj1"/>
            </a:avLst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9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9"/>
          <p:cNvSpPr/>
          <p:nvPr/>
        </p:nvSpPr>
        <p:spPr>
          <a:xfrm>
            <a:off x="5270863" y="3428999"/>
            <a:ext cx="1129937" cy="1129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 U.S.S. Proton" id="168" name="Google Shape;168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19637" y="1855050"/>
            <a:ext cx="3057525" cy="231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9"/>
          <p:cNvSpPr txBox="1"/>
          <p:nvPr/>
        </p:nvSpPr>
        <p:spPr>
          <a:xfrm>
            <a:off x="4767090" y="4301863"/>
            <a:ext cx="296261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37</a:t>
            </a:r>
            <a:r>
              <a:rPr baseline="30000"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GB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board</a:t>
            </a:r>
            <a:endParaRPr/>
          </a:p>
        </p:txBody>
      </p:sp>
      <p:pic>
        <p:nvPicPr>
          <p:cNvPr descr="Body temperature: normal ranges &amp; how to measure - cosinuss°" id="170" name="Google Shape;170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777162" y="1722926"/>
            <a:ext cx="4392008" cy="3107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PI 2023 goes to …..</a:t>
            </a:r>
            <a:endParaRPr/>
          </a:p>
        </p:txBody>
      </p:sp>
      <p:sp>
        <p:nvSpPr>
          <p:cNvPr id="176" name="Google Shape;176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De meest gehoorde feiten en fabels over kauwgom" id="177" name="Google Shape;17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17758" y="5440619"/>
            <a:ext cx="2238980" cy="1166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0"/>
          <p:cNvPicPr preferRelativeResize="0"/>
          <p:nvPr/>
        </p:nvPicPr>
        <p:blipFill rotWithShape="1">
          <a:blip r:embed="rId4">
            <a:alphaModFix/>
          </a:blip>
          <a:srcRect b="26524" l="48552" r="40549" t="53372"/>
          <a:stretch/>
        </p:blipFill>
        <p:spPr>
          <a:xfrm>
            <a:off x="3543783" y="5350358"/>
            <a:ext cx="1095084" cy="13466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ord-Brabant - Wikipedia" id="179" name="Google Shape;179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3890" y="5533787"/>
            <a:ext cx="1469701" cy="97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0"/>
          <p:cNvSpPr txBox="1"/>
          <p:nvPr/>
        </p:nvSpPr>
        <p:spPr>
          <a:xfrm>
            <a:off x="3631018" y="2489818"/>
            <a:ext cx="4929963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5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Singapore</a:t>
            </a:r>
            <a:endParaRPr/>
          </a:p>
        </p:txBody>
      </p:sp>
      <p:sp>
        <p:nvSpPr>
          <p:cNvPr id="181" name="Google Shape;181;p10"/>
          <p:cNvSpPr/>
          <p:nvPr/>
        </p:nvSpPr>
        <p:spPr>
          <a:xfrm>
            <a:off x="6819022" y="5357454"/>
            <a:ext cx="1636451" cy="1249301"/>
          </a:xfrm>
          <a:prstGeom prst="mathMultiply">
            <a:avLst>
              <a:gd fmla="val 23520" name="adj1"/>
            </a:avLst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ody temperature: normal ranges &amp; how to measure - cosinuss°" id="182" name="Google Shape;182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421609" y="5273921"/>
            <a:ext cx="2238980" cy="1584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ingapore - United States Department of State" id="187" name="Google Shape;18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67917" y="3187428"/>
            <a:ext cx="7124083" cy="3670572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>
                <a:highlight>
                  <a:srgbClr val="FFFF00"/>
                </a:highlight>
              </a:rPr>
              <a:t>Leuke plaatjes</a:t>
            </a:r>
            <a:endParaRPr>
              <a:highlight>
                <a:srgbClr val="FFFF00"/>
              </a:highlight>
            </a:endParaRPr>
          </a:p>
        </p:txBody>
      </p:sp>
      <p:sp>
        <p:nvSpPr>
          <p:cNvPr id="189" name="Google Shape;189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Ontdek Singapore | Columbus Travel" id="190" name="Google Shape;19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187428"/>
            <a:ext cx="8498642" cy="36705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9 Best Things to Do in Singapore - What is Singapore Most Famous For? – Go  Guides" id="191" name="Google Shape;191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76102" y="-87815"/>
            <a:ext cx="4915898" cy="32752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ingapore" id="192" name="Google Shape;192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0"/>
            <a:ext cx="7589520" cy="3223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The details</a:t>
            </a:r>
            <a:endParaRPr/>
          </a:p>
        </p:txBody>
      </p:sp>
      <p:sp>
        <p:nvSpPr>
          <p:cNvPr id="198" name="Google Shape;198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When? </a:t>
            </a:r>
            <a:r>
              <a:rPr b="1" lang="en-GB">
                <a:latin typeface="Arial"/>
                <a:ea typeface="Arial"/>
                <a:cs typeface="Arial"/>
                <a:sym typeface="Arial"/>
              </a:rPr>
              <a:t>Friday April 14</a:t>
            </a:r>
            <a:r>
              <a:rPr b="1" baseline="30000" lang="en-GB"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1" lang="en-GB">
                <a:latin typeface="Arial"/>
                <a:ea typeface="Arial"/>
                <a:cs typeface="Arial"/>
                <a:sym typeface="Arial"/>
              </a:rPr>
              <a:t> until Sunday April 23</a:t>
            </a:r>
            <a:r>
              <a:rPr b="1" baseline="30000" lang="en-GB">
                <a:latin typeface="Arial"/>
                <a:ea typeface="Arial"/>
                <a:cs typeface="Arial"/>
                <a:sym typeface="Arial"/>
              </a:rPr>
              <a:t>rd</a:t>
            </a:r>
            <a:r>
              <a:rPr b="1" lang="en-GB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Beware that when participating, you miss the retake week of the 2</a:t>
            </a:r>
            <a:r>
              <a:rPr baseline="30000" lang="en-GB">
                <a:latin typeface="Arial"/>
                <a:ea typeface="Arial"/>
                <a:cs typeface="Arial"/>
                <a:sym typeface="Arial"/>
              </a:rPr>
              <a:t>nd</a:t>
            </a:r>
            <a:r>
              <a:rPr lang="en-GB">
                <a:latin typeface="Arial"/>
                <a:ea typeface="Arial"/>
                <a:cs typeface="Arial"/>
                <a:sym typeface="Arial"/>
              </a:rPr>
              <a:t> period. 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How much? </a:t>
            </a:r>
            <a:r>
              <a:rPr b="1" lang="en-GB">
                <a:latin typeface="Arial"/>
                <a:ea typeface="Arial"/>
                <a:cs typeface="Arial"/>
                <a:sym typeface="Arial"/>
              </a:rPr>
              <a:t>800 euros </a:t>
            </a:r>
            <a:r>
              <a:rPr lang="en-GB">
                <a:latin typeface="Arial"/>
                <a:ea typeface="Arial"/>
                <a:cs typeface="Arial"/>
                <a:sym typeface="Arial"/>
              </a:rPr>
              <a:t>max, but hopefully 750 euros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Included: transportation, accommodation, 3 meals a day, visits to chemical companies and universities and a cultural activity!</a:t>
            </a:r>
            <a:endParaRPr/>
          </a:p>
        </p:txBody>
      </p:sp>
      <p:pic>
        <p:nvPicPr>
          <p:cNvPr id="199" name="Google Shape;19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What do we expect?</a:t>
            </a:r>
            <a:endParaRPr/>
          </a:p>
        </p:txBody>
      </p:sp>
      <p:sp>
        <p:nvSpPr>
          <p:cNvPr id="205" name="Google Shape;205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24 enthusiastic participants (third-year Bachelor’s or older)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At least 2 Covid vaccines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Interested in chemistry and culture of the country visited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Active participation before, during and after the trip!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Neat clothing during visits </a:t>
            </a:r>
            <a:endParaRPr/>
          </a:p>
        </p:txBody>
      </p:sp>
      <p:pic>
        <p:nvPicPr>
          <p:cNvPr descr="Afbeelding met tekst, buiten, weg, persoon&#10;&#10;Automatisch gegenereerde beschrijving" id="206" name="Google Shape;206;p13"/>
          <p:cNvPicPr preferRelativeResize="0"/>
          <p:nvPr/>
        </p:nvPicPr>
        <p:blipFill rotWithShape="1">
          <a:blip r:embed="rId3">
            <a:alphaModFix/>
          </a:blip>
          <a:srcRect b="18333" l="2963" r="15370" t="26620"/>
          <a:stretch/>
        </p:blipFill>
        <p:spPr>
          <a:xfrm>
            <a:off x="5643880" y="3866514"/>
            <a:ext cx="6419850" cy="2884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About the rules</a:t>
            </a:r>
            <a:endParaRPr/>
          </a:p>
        </p:txBody>
      </p:sp>
      <p:sp>
        <p:nvSpPr>
          <p:cNvPr id="213" name="Google Shape;213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Singapore is a very safe country, but they have very strict laws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DO NOT BRING OR USE ANY DRUGS 🡪 death sentence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Also not in the week before arrival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Don’t bring/use e-sigarettes or chewing gum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Smoking is forbidden almost everywhere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Public drinking is prohibited after 10.30 pm</a:t>
            </a:r>
            <a:endParaRPr/>
          </a:p>
        </p:txBody>
      </p:sp>
      <p:pic>
        <p:nvPicPr>
          <p:cNvPr id="214" name="Google Shape;21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Sign up now!</a:t>
            </a:r>
            <a:endParaRPr/>
          </a:p>
        </p:txBody>
      </p:sp>
      <p:sp>
        <p:nvSpPr>
          <p:cNvPr id="220" name="Google Shape;220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Deadline is December 6</a:t>
            </a:r>
            <a:r>
              <a:rPr baseline="30000" lang="en-GB">
                <a:latin typeface="Arial"/>
                <a:ea typeface="Arial"/>
                <a:cs typeface="Arial"/>
                <a:sym typeface="Arial"/>
              </a:rPr>
              <a:t>th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Poster to sign up will be in the Protonkamer after today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Selection procedure: drawing of lots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If it’s your first time, you will get two lots. If it’s your second time, you’ll get one.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>
                <a:latin typeface="Arial"/>
                <a:ea typeface="Arial"/>
                <a:cs typeface="Arial"/>
                <a:sym typeface="Arial"/>
              </a:rPr>
              <a:t>Let us know which courses you will follow in the 3</a:t>
            </a:r>
            <a:r>
              <a:rPr baseline="30000" lang="en-GB" sz="2400">
                <a:latin typeface="Arial"/>
                <a:ea typeface="Arial"/>
                <a:cs typeface="Arial"/>
                <a:sym typeface="Arial"/>
              </a:rPr>
              <a:t>rd</a:t>
            </a:r>
            <a:r>
              <a:rPr lang="en-GB" sz="2400">
                <a:latin typeface="Arial"/>
                <a:ea typeface="Arial"/>
                <a:cs typeface="Arial"/>
                <a:sym typeface="Arial"/>
              </a:rPr>
              <a:t>  period so we can make sure participants do not have an exam on April 14</a:t>
            </a:r>
            <a:r>
              <a:rPr baseline="30000" lang="en-GB" sz="2400"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GB" sz="2400">
                <a:latin typeface="Arial"/>
                <a:ea typeface="Arial"/>
                <a:cs typeface="Arial"/>
                <a:sym typeface="Arial"/>
              </a:rPr>
              <a:t> afternoon</a:t>
            </a:r>
            <a:endParaRPr/>
          </a:p>
        </p:txBody>
      </p:sp>
      <p:pic>
        <p:nvPicPr>
          <p:cNvPr id="221" name="Google Shape;22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eko"/>
              <a:buNone/>
            </a:pPr>
            <a:r>
              <a:rPr lang="en-GB" sz="6600">
                <a:latin typeface="Teko"/>
                <a:ea typeface="Teko"/>
                <a:cs typeface="Teko"/>
                <a:sym typeface="Teko"/>
              </a:rPr>
              <a:t>Questions?</a:t>
            </a:r>
            <a:endParaRPr/>
          </a:p>
        </p:txBody>
      </p:sp>
      <p:sp>
        <p:nvSpPr>
          <p:cNvPr id="227" name="Google Shape;22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Ask them now (or later via e-mail/personally)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E-mail: </a:t>
            </a:r>
            <a:r>
              <a:rPr lang="en-GB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info@protoninternational.nl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Website: </a:t>
            </a:r>
            <a:r>
              <a:rPr lang="en-GB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www.protoninternational.nl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>
                <a:latin typeface="Arial"/>
                <a:ea typeface="Arial"/>
                <a:cs typeface="Arial"/>
                <a:sym typeface="Arial"/>
              </a:rPr>
              <a:t>Instagram: @protonstagram_international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ingapore" id="228" name="Google Shape;228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910" y="4066960"/>
            <a:ext cx="6571630" cy="2791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136776" y="74589"/>
            <a:ext cx="1802675" cy="18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79650" y="5454613"/>
            <a:ext cx="4762500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27350" y="4476875"/>
            <a:ext cx="3467100" cy="69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2022-10-20T13:53:36Z</dcterms:created>
  <dc:creator>Snoek, M.C. (Minka)</dc:creator>
</cp:coreProperties>
</file>